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8E2D"/>
    <a:srgbClr val="FAA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06"/>
    <p:restoredTop sz="94669"/>
  </p:normalViewPr>
  <p:slideViewPr>
    <p:cSldViewPr snapToGrid="0" snapToObjects="1">
      <p:cViewPr>
        <p:scale>
          <a:sx n="72" d="100"/>
          <a:sy n="72" d="100"/>
        </p:scale>
        <p:origin x="672" y="9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solidFill>
            <a:srgbClr val="EB8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82880" y="19365"/>
            <a:ext cx="4572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Neuro-Oncology Research Proposal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6760953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F3C93"/>
                </a:solidFill>
              </a:defRPr>
            </a:pPr>
            <a:r>
              <a:rPr dirty="0"/>
              <a:t>Importance &amp; Need for the Research Question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i="1">
                <a:solidFill>
                  <a:srgbClr val="1389C9"/>
                </a:solidFill>
              </a:defRPr>
            </a:pPr>
            <a:r>
              <a:t>Why does this question deserve to be answered?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Clinical problem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Knowledge gap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Why now?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Key figure/graph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6868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188719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50876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82880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214884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DF98C19-ACCB-CC46-B77B-3E1FC90CCBF3}"/>
              </a:ext>
            </a:extLst>
          </p:cNvPr>
          <p:cNvSpPr/>
          <p:nvPr/>
        </p:nvSpPr>
        <p:spPr>
          <a:xfrm rot="10800000" flipV="1">
            <a:off x="11000102" y="5758450"/>
            <a:ext cx="967831" cy="892177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EB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 defTabSz="457200" rtl="1" eaLnBrk="1" latinLnBrk="0" hangingPunct="1">
              <a:defRPr sz="800"/>
            </a:pPr>
            <a:r>
              <a:rPr lang="en-US" dirty="0">
                <a:solidFill>
                  <a:schemeClr val="tx1"/>
                </a:solidFill>
              </a:rPr>
              <a:t>Sponsored by: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A6A4487-FF6F-0E48-B9A4-1C7C47D8B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7933" y="5861832"/>
            <a:ext cx="892176" cy="8921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solidFill>
            <a:srgbClr val="EB8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82880" y="19365"/>
            <a:ext cx="4572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Neuro-Oncology Research Proposal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5164812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F3C93"/>
                </a:solidFill>
              </a:defRPr>
            </a:pPr>
            <a:r>
              <a:rPr dirty="0"/>
              <a:t>Priority for Neuro-Oncology in Iran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i="1">
                <a:solidFill>
                  <a:srgbClr val="1389C9"/>
                </a:solidFill>
              </a:defRPr>
            </a:pPr>
            <a:r>
              <a:t>Why should this study be conducted in Iran now?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110642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Burden in Iran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Need for local evidence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Potential national impact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Key figure/map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6868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188719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50876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82880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214884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DC81A8-997E-5044-A2D8-172C7C45A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7933" y="5861832"/>
            <a:ext cx="892176" cy="892176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2549E26-1D31-CB4C-86CC-CC85D2BAEF1C}"/>
              </a:ext>
            </a:extLst>
          </p:cNvPr>
          <p:cNvSpPr/>
          <p:nvPr/>
        </p:nvSpPr>
        <p:spPr>
          <a:xfrm rot="10800000" flipV="1">
            <a:off x="11000102" y="5758450"/>
            <a:ext cx="967831" cy="892177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EB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 defTabSz="457200" rtl="1" eaLnBrk="1" latinLnBrk="0" hangingPunct="1">
              <a:defRPr sz="800"/>
            </a:pPr>
            <a:r>
              <a:rPr lang="en-US" dirty="0">
                <a:solidFill>
                  <a:schemeClr val="tx1"/>
                </a:solidFill>
              </a:rPr>
              <a:t>Sponsored by: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solidFill>
            <a:srgbClr val="EB8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82880" y="19365"/>
            <a:ext cx="4572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Neuro-Oncology Research Proposal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5914504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F3C93"/>
                </a:solidFill>
              </a:defRPr>
            </a:pPr>
            <a:r>
              <a:rPr dirty="0"/>
              <a:t>Suitability of the Proposed Study Design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i="1">
                <a:solidFill>
                  <a:srgbClr val="1389C9"/>
                </a:solidFill>
              </a:defRPr>
            </a:pPr>
            <a:r>
              <a:t>Will this design answer the research question?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54864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Study design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Population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Primary endpoint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rPr dirty="0"/>
              <a:t>• Analysis plan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6868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188719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50876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82880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214884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90CB81E-8626-1347-BD0C-4F32F286EB22}"/>
              </a:ext>
            </a:extLst>
          </p:cNvPr>
          <p:cNvSpPr/>
          <p:nvPr/>
        </p:nvSpPr>
        <p:spPr>
          <a:xfrm rot="10800000" flipV="1">
            <a:off x="11000102" y="5758450"/>
            <a:ext cx="967831" cy="892177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EB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 defTabSz="457200" rtl="1" eaLnBrk="1" latinLnBrk="0" hangingPunct="1">
              <a:defRPr sz="800"/>
            </a:pPr>
            <a:r>
              <a:rPr lang="en-US" dirty="0">
                <a:solidFill>
                  <a:schemeClr val="tx1"/>
                </a:solidFill>
              </a:rPr>
              <a:t>Sponsored by: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A1EF930-4D5A-5E4C-AFDA-ED4CCEE95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7933" y="5861832"/>
            <a:ext cx="892176" cy="8921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solidFill>
            <a:srgbClr val="EB8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82880" y="19365"/>
            <a:ext cx="4572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Neuro-Oncology Research Proposal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57921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F3C93"/>
                </a:solidFill>
              </a:defRPr>
            </a:pPr>
            <a:r>
              <a:rPr dirty="0"/>
              <a:t>Feasibility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i="1">
                <a:solidFill>
                  <a:srgbClr val="1389C9"/>
                </a:solidFill>
              </a:defRPr>
            </a:pPr>
            <a:r>
              <a:rPr dirty="0"/>
              <a:t>Can this study realistically be completed in Iran?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54864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64646"/>
                </a:solidFill>
              </a:defRPr>
            </a:pPr>
            <a:r>
              <a:t>• Centers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t>• Patients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t>• Resources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t>• Timeline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6868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188719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50876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82880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214884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5CD734F-5B43-8442-BD23-CBEB205792FD}"/>
              </a:ext>
            </a:extLst>
          </p:cNvPr>
          <p:cNvSpPr/>
          <p:nvPr/>
        </p:nvSpPr>
        <p:spPr>
          <a:xfrm rot="10800000" flipV="1">
            <a:off x="11000102" y="5758450"/>
            <a:ext cx="967831" cy="892177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EB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 defTabSz="457200" rtl="1" eaLnBrk="1" latinLnBrk="0" hangingPunct="1">
              <a:defRPr sz="800"/>
            </a:pPr>
            <a:r>
              <a:rPr lang="en-US" dirty="0">
                <a:solidFill>
                  <a:schemeClr val="tx1"/>
                </a:solidFill>
              </a:rPr>
              <a:t>Sponsored by: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7C5DF16-7466-C34F-93A2-D97797623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7933" y="5861832"/>
            <a:ext cx="892176" cy="8921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solidFill>
            <a:srgbClr val="EB8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82880" y="19365"/>
            <a:ext cx="4572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Neuro-Oncology Research Proposal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2295821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F3C93"/>
                </a:solidFill>
              </a:defRPr>
            </a:pPr>
            <a:r>
              <a:rPr dirty="0"/>
              <a:t>Expected Value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i="1">
                <a:solidFill>
                  <a:srgbClr val="1389C9"/>
                </a:solidFill>
              </a:defRPr>
            </a:pPr>
            <a:r>
              <a:t>If successful, what meaningful change will this research create?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54864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64646"/>
                </a:solidFill>
              </a:defRPr>
            </a:pPr>
            <a:r>
              <a:t>• Patients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t>• Clinical practice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t>• Health system</a:t>
            </a:r>
          </a:p>
          <a:p>
            <a:pPr>
              <a:defRPr sz="2200">
                <a:solidFill>
                  <a:srgbClr val="464646"/>
                </a:solidFill>
              </a:defRPr>
            </a:pPr>
            <a:r>
              <a:t>• Future research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6868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188719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50876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82880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2148840" y="6217920"/>
            <a:ext cx="180000" cy="180000"/>
          </a:xfrm>
          <a:prstGeom prst="ellipse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7CA3B81-DB7E-CC44-85F2-C08AD5D209C7}"/>
              </a:ext>
            </a:extLst>
          </p:cNvPr>
          <p:cNvSpPr/>
          <p:nvPr/>
        </p:nvSpPr>
        <p:spPr>
          <a:xfrm rot="10800000" flipV="1">
            <a:off x="11000102" y="5758450"/>
            <a:ext cx="967831" cy="892177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EB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 defTabSz="457200" rtl="1" eaLnBrk="1" latinLnBrk="0" hangingPunct="1">
              <a:defRPr sz="800"/>
            </a:pPr>
            <a:r>
              <a:rPr lang="en-US" dirty="0">
                <a:solidFill>
                  <a:schemeClr val="tx1"/>
                </a:solidFill>
              </a:rPr>
              <a:t>Sponsored by: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24C89C-370D-0947-96A3-32101978F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7933" y="5861832"/>
            <a:ext cx="892176" cy="8921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solidFill>
            <a:srgbClr val="EB8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82880" y="19365"/>
            <a:ext cx="4572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Neuro-Oncology Research Proposal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3000052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F3C93"/>
                </a:solidFill>
              </a:defRPr>
            </a:pPr>
            <a:r>
              <a:rPr dirty="0"/>
              <a:t>Take-home Message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i="1">
                <a:solidFill>
                  <a:srgbClr val="1389C9"/>
                </a:solidFill>
              </a:defRPr>
            </a:pPr>
            <a:r>
              <a:t>Why should this proposal be selected?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54864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64646"/>
                </a:solidFill>
              </a:defRPr>
            </a:pPr>
            <a:r>
              <a:t>• One clear concluding message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6868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1188719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50876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82880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2148840" y="6217920"/>
            <a:ext cx="180000" cy="180000"/>
          </a:xfrm>
          <a:prstGeom prst="ellipse">
            <a:avLst/>
          </a:prstGeom>
          <a:solidFill>
            <a:srgbClr val="F9A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A86535C-5CFC-A14C-9F6C-D5281436698D}"/>
              </a:ext>
            </a:extLst>
          </p:cNvPr>
          <p:cNvSpPr/>
          <p:nvPr/>
        </p:nvSpPr>
        <p:spPr>
          <a:xfrm rot="10800000" flipV="1">
            <a:off x="11000102" y="5758450"/>
            <a:ext cx="967831" cy="892177"/>
          </a:xfrm>
          <a:prstGeom prst="roundRect">
            <a:avLst>
              <a:gd name="adj" fmla="val 16667"/>
            </a:avLst>
          </a:prstGeom>
          <a:noFill/>
          <a:ln w="15875">
            <a:solidFill>
              <a:srgbClr val="EB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 defTabSz="457200" rtl="1" eaLnBrk="1" latinLnBrk="0" hangingPunct="1">
              <a:defRPr sz="800"/>
            </a:pPr>
            <a:r>
              <a:rPr lang="en-US" dirty="0">
                <a:solidFill>
                  <a:schemeClr val="tx1"/>
                </a:solidFill>
              </a:rPr>
              <a:t>Sponsored by: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16FBF28-1CFC-AF4B-80F2-354277305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7933" y="5861832"/>
            <a:ext cx="892176" cy="8921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187</Words>
  <Application>Microsoft Macintosh PowerPoint</Application>
  <PresentationFormat>Custom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Microsoft Office User</cp:lastModifiedBy>
  <cp:revision>3</cp:revision>
  <dcterms:created xsi:type="dcterms:W3CDTF">2013-01-27T09:14:16Z</dcterms:created>
  <dcterms:modified xsi:type="dcterms:W3CDTF">2026-07-24T15:01:26Z</dcterms:modified>
  <cp:category/>
</cp:coreProperties>
</file>